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34"/>
  </p:notesMasterIdLst>
  <p:handoutMasterIdLst>
    <p:handoutMasterId r:id="rId35"/>
  </p:handoutMasterIdLst>
  <p:sldIdLst>
    <p:sldId id="281" r:id="rId6"/>
    <p:sldId id="291" r:id="rId7"/>
    <p:sldId id="296" r:id="rId8"/>
    <p:sldId id="302" r:id="rId9"/>
    <p:sldId id="305" r:id="rId10"/>
    <p:sldId id="303" r:id="rId11"/>
    <p:sldId id="315" r:id="rId12"/>
    <p:sldId id="306" r:id="rId13"/>
    <p:sldId id="304" r:id="rId14"/>
    <p:sldId id="316" r:id="rId15"/>
    <p:sldId id="317" r:id="rId16"/>
    <p:sldId id="318" r:id="rId17"/>
    <p:sldId id="329" r:id="rId18"/>
    <p:sldId id="307" r:id="rId19"/>
    <p:sldId id="301" r:id="rId20"/>
    <p:sldId id="320" r:id="rId21"/>
    <p:sldId id="319" r:id="rId22"/>
    <p:sldId id="308" r:id="rId23"/>
    <p:sldId id="321" r:id="rId24"/>
    <p:sldId id="322" r:id="rId25"/>
    <p:sldId id="323" r:id="rId26"/>
    <p:sldId id="324" r:id="rId27"/>
    <p:sldId id="325" r:id="rId28"/>
    <p:sldId id="326" r:id="rId29"/>
    <p:sldId id="327" r:id="rId30"/>
    <p:sldId id="330" r:id="rId31"/>
    <p:sldId id="328" r:id="rId32"/>
    <p:sldId id="312" r:id="rId3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cmAuthor id="2" name="Cristina Roman" initials="CR"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4868" autoAdjust="0"/>
  </p:normalViewPr>
  <p:slideViewPr>
    <p:cSldViewPr snapToGrid="0">
      <p:cViewPr varScale="1">
        <p:scale>
          <a:sx n="86" d="100"/>
          <a:sy n="86" d="100"/>
        </p:scale>
        <p:origin x="667" y="58"/>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06/05/2022</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06/05/2022</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react </a:t>
            </a:r>
            <a:r>
              <a:rPr lang="en-US" dirty="0">
                <a:solidFill>
                  <a:srgbClr val="DE411B"/>
                </a:solidFill>
              </a:rPr>
              <a:t>optimizations </a:t>
            </a:r>
            <a:r>
              <a:rPr lang="en-US" dirty="0"/>
              <a:t>introduction</a:t>
            </a:r>
            <a:endParaRPr lang="en-GB" dirty="0"/>
          </a:p>
        </p:txBody>
      </p:sp>
      <p:sp>
        <p:nvSpPr>
          <p:cNvPr id="3" name="Content Placeholder 2"/>
          <p:cNvSpPr>
            <a:spLocks noGrp="1"/>
          </p:cNvSpPr>
          <p:nvPr>
            <p:ph idx="13"/>
          </p:nvPr>
        </p:nvSpPr>
        <p:spPr/>
        <p:txBody>
          <a:bodyPr/>
          <a:lstStyle/>
          <a:p>
            <a:pPr marL="0" indent="0">
              <a:buNone/>
            </a:pPr>
            <a:r>
              <a:rPr lang="en-US" dirty="0"/>
              <a:t>Using react and Redux, may 2022</a:t>
            </a:r>
            <a:endParaRPr lang="en-GB" dirty="0"/>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memo, use callback</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250938" y="1405823"/>
            <a:ext cx="9831977"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A1CF8C75-5EF4-688B-89BB-06D38EF4EA90}"/>
              </a:ext>
            </a:extLst>
          </p:cNvPr>
          <p:cNvPicPr>
            <a:picLocks noChangeAspect="1"/>
          </p:cNvPicPr>
          <p:nvPr/>
        </p:nvPicPr>
        <p:blipFill>
          <a:blip r:embed="rId2"/>
          <a:stretch>
            <a:fillRect/>
          </a:stretch>
        </p:blipFill>
        <p:spPr>
          <a:xfrm>
            <a:off x="1250938" y="1506070"/>
            <a:ext cx="7505700" cy="4953840"/>
          </a:xfrm>
          <a:prstGeom prst="rect">
            <a:avLst/>
          </a:prstGeom>
        </p:spPr>
      </p:pic>
    </p:spTree>
    <p:extLst>
      <p:ext uri="{BB962C8B-B14F-4D97-AF65-F5344CB8AC3E}">
        <p14:creationId xmlns:p14="http://schemas.microsoft.com/office/powerpoint/2010/main" val="334084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memo, use callback</a:t>
            </a:r>
          </a:p>
        </p:txBody>
      </p:sp>
      <p:pic>
        <p:nvPicPr>
          <p:cNvPr id="4" name="Picture 3">
            <a:extLst>
              <a:ext uri="{FF2B5EF4-FFF2-40B4-BE49-F238E27FC236}">
                <a16:creationId xmlns:a16="http://schemas.microsoft.com/office/drawing/2014/main" id="{A7B97AE5-28ED-779D-1E85-3F88522CBC31}"/>
              </a:ext>
            </a:extLst>
          </p:cNvPr>
          <p:cNvPicPr>
            <a:picLocks noChangeAspect="1"/>
          </p:cNvPicPr>
          <p:nvPr/>
        </p:nvPicPr>
        <p:blipFill>
          <a:blip r:embed="rId2"/>
          <a:stretch>
            <a:fillRect/>
          </a:stretch>
        </p:blipFill>
        <p:spPr>
          <a:xfrm>
            <a:off x="921408" y="1762877"/>
            <a:ext cx="10410825" cy="4086225"/>
          </a:xfrm>
          <a:prstGeom prst="rect">
            <a:avLst/>
          </a:prstGeom>
        </p:spPr>
      </p:pic>
    </p:spTree>
    <p:extLst>
      <p:ext uri="{BB962C8B-B14F-4D97-AF65-F5344CB8AC3E}">
        <p14:creationId xmlns:p14="http://schemas.microsoft.com/office/powerpoint/2010/main" val="82328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memo, use callback</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210833" y="1838960"/>
            <a:ext cx="9831977"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3C7DD07E-9615-D1FC-6A2D-9C80615C62AF}"/>
              </a:ext>
            </a:extLst>
          </p:cNvPr>
          <p:cNvPicPr>
            <a:picLocks noChangeAspect="1"/>
          </p:cNvPicPr>
          <p:nvPr/>
        </p:nvPicPr>
        <p:blipFill>
          <a:blip r:embed="rId2"/>
          <a:stretch>
            <a:fillRect/>
          </a:stretch>
        </p:blipFill>
        <p:spPr>
          <a:xfrm>
            <a:off x="963278" y="1778167"/>
            <a:ext cx="9896475" cy="3028950"/>
          </a:xfrm>
          <a:prstGeom prst="rect">
            <a:avLst/>
          </a:prstGeom>
        </p:spPr>
      </p:pic>
    </p:spTree>
    <p:extLst>
      <p:ext uri="{BB962C8B-B14F-4D97-AF65-F5344CB8AC3E}">
        <p14:creationId xmlns:p14="http://schemas.microsoft.com/office/powerpoint/2010/main" val="226578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memo, use callback</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210833" y="1838960"/>
            <a:ext cx="9831977"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1C585EFF-00F6-3AFA-47C2-A0D9DF855558}"/>
              </a:ext>
            </a:extLst>
          </p:cNvPr>
          <p:cNvSpPr txBox="1"/>
          <p:nvPr/>
        </p:nvSpPr>
        <p:spPr>
          <a:xfrm>
            <a:off x="4307304" y="2207478"/>
            <a:ext cx="6096000" cy="1477328"/>
          </a:xfrm>
          <a:prstGeom prst="rect">
            <a:avLst/>
          </a:prstGeom>
          <a:noFill/>
        </p:spPr>
        <p:txBody>
          <a:bodyPr wrap="square">
            <a:spAutoFit/>
          </a:bodyPr>
          <a:lstStyle/>
          <a:p>
            <a:r>
              <a:rPr lang="en-US" dirty="0" err="1"/>
              <a:t>MemoExample</a:t>
            </a:r>
            <a:endParaRPr lang="en-US" dirty="0"/>
          </a:p>
          <a:p>
            <a:r>
              <a:rPr lang="en-US" dirty="0" err="1"/>
              <a:t>CallbackExample</a:t>
            </a:r>
            <a:endParaRPr lang="en-US" dirty="0"/>
          </a:p>
          <a:p>
            <a:endParaRPr lang="en-US" dirty="0"/>
          </a:p>
          <a:p>
            <a:endParaRPr lang="en-US" dirty="0"/>
          </a:p>
          <a:p>
            <a:r>
              <a:rPr lang="en-US" dirty="0"/>
              <a:t>Enjoy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60377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t>Anonymous functions inside </a:t>
            </a:r>
            <a:r>
              <a:rPr lang="en-GB" dirty="0" err="1"/>
              <a:t>jsx</a:t>
            </a:r>
            <a:endParaRPr lang="en-GB" dirty="0"/>
          </a:p>
          <a:p>
            <a:r>
              <a:rPr lang="en-GB" dirty="0"/>
              <a:t>use memo, use </a:t>
            </a:r>
            <a:r>
              <a:rPr lang="en-GB" dirty="0" err="1"/>
              <a:t>callback</a:t>
            </a:r>
            <a:endParaRPr lang="en-GB" dirty="0"/>
          </a:p>
          <a:p>
            <a:r>
              <a:rPr lang="en-GB" dirty="0" err="1">
                <a:solidFill>
                  <a:srgbClr val="DE411B"/>
                </a:solidFill>
              </a:rPr>
              <a:t>shouldComponentUpdate</a:t>
            </a:r>
            <a:endParaRPr lang="en-GB" dirty="0">
              <a:solidFill>
                <a:srgbClr val="DE411B"/>
              </a:solidFill>
            </a:endParaRPr>
          </a:p>
          <a:p>
            <a:r>
              <a:rPr lang="en-GB" dirty="0" err="1"/>
              <a:t>React.memo</a:t>
            </a:r>
            <a:endParaRPr lang="en-GB" dirty="0"/>
          </a:p>
          <a:p>
            <a:r>
              <a:rPr lang="en-GB" dirty="0" err="1"/>
              <a:t>React.lazy</a:t>
            </a:r>
            <a:endParaRPr lang="en-GB" dirty="0"/>
          </a:p>
          <a:p>
            <a:r>
              <a:rPr lang="en-GB" dirty="0"/>
              <a:t>Context optimisation</a:t>
            </a:r>
          </a:p>
        </p:txBody>
      </p:sp>
    </p:spTree>
    <p:extLst>
      <p:ext uri="{BB962C8B-B14F-4D97-AF65-F5344CB8AC3E}">
        <p14:creationId xmlns:p14="http://schemas.microsoft.com/office/powerpoint/2010/main" val="58191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shouldcomponentupdate</a:t>
            </a:r>
            <a:endParaRPr lang="en-US" dirty="0"/>
          </a:p>
        </p:txBody>
      </p:sp>
      <p:sp>
        <p:nvSpPr>
          <p:cNvPr id="4" name="Content Placeholder 3"/>
          <p:cNvSpPr>
            <a:spLocks noGrp="1"/>
          </p:cNvSpPr>
          <p:nvPr>
            <p:ph idx="15"/>
          </p:nvPr>
        </p:nvSpPr>
        <p:spPr>
          <a:xfrm>
            <a:off x="806824" y="1719339"/>
            <a:ext cx="6401554" cy="387798"/>
          </a:xfrm>
        </p:spPr>
        <p:txBody>
          <a:bodyPr/>
          <a:lstStyle/>
          <a:p>
            <a:r>
              <a:rPr lang="en-GB" dirty="0"/>
              <a:t>To our advantage</a:t>
            </a:r>
          </a:p>
        </p:txBody>
      </p:sp>
      <p:sp>
        <p:nvSpPr>
          <p:cNvPr id="5" name="Content Placeholder 4"/>
          <p:cNvSpPr>
            <a:spLocks noGrp="1"/>
          </p:cNvSpPr>
          <p:nvPr>
            <p:ph idx="13"/>
          </p:nvPr>
        </p:nvSpPr>
        <p:spPr>
          <a:xfrm>
            <a:off x="806824" y="2148145"/>
            <a:ext cx="6401554" cy="984885"/>
          </a:xfrm>
        </p:spPr>
        <p:txBody>
          <a:bodyPr/>
          <a:lstStyle/>
          <a:p>
            <a:r>
              <a:rPr lang="en-US" dirty="0">
                <a:latin typeface="+mn-lt"/>
                <a:ea typeface="+mn-ea"/>
                <a:cs typeface="+mn-cs"/>
              </a:rPr>
              <a:t>If you are certain that </a:t>
            </a:r>
            <a:r>
              <a:rPr lang="en-US" dirty="0" err="1">
                <a:latin typeface="+mn-lt"/>
                <a:ea typeface="+mn-ea"/>
                <a:cs typeface="+mn-cs"/>
              </a:rPr>
              <a:t>rerendering</a:t>
            </a:r>
            <a:r>
              <a:rPr lang="en-US" dirty="0">
                <a:latin typeface="+mn-lt"/>
                <a:ea typeface="+mn-ea"/>
                <a:cs typeface="+mn-cs"/>
              </a:rPr>
              <a:t> process should not occur even if props are changed, you can override </a:t>
            </a:r>
            <a:r>
              <a:rPr lang="en-US" dirty="0" err="1">
                <a:latin typeface="+mn-lt"/>
                <a:ea typeface="+mn-ea"/>
                <a:cs typeface="+mn-cs"/>
              </a:rPr>
              <a:t>shouldComponentUpdate</a:t>
            </a:r>
            <a:r>
              <a:rPr lang="en-US" dirty="0">
                <a:latin typeface="+mn-lt"/>
                <a:ea typeface="+mn-ea"/>
                <a:cs typeface="+mn-cs"/>
              </a:rPr>
              <a:t> function and prevent </a:t>
            </a:r>
            <a:r>
              <a:rPr lang="en-US" dirty="0" err="1">
                <a:latin typeface="+mn-lt"/>
                <a:ea typeface="+mn-ea"/>
                <a:cs typeface="+mn-cs"/>
              </a:rPr>
              <a:t>rerendering</a:t>
            </a:r>
            <a:r>
              <a:rPr lang="en-US" dirty="0">
                <a:latin typeface="+mn-lt"/>
                <a:ea typeface="+mn-ea"/>
                <a:cs typeface="+mn-cs"/>
              </a:rPr>
              <a:t> is specific cases, this method returns true by default, we just return false in certain cases</a:t>
            </a:r>
          </a:p>
        </p:txBody>
      </p:sp>
      <p:sp>
        <p:nvSpPr>
          <p:cNvPr id="13" name="Content Placeholder 4"/>
          <p:cNvSpPr txBox="1">
            <a:spLocks/>
          </p:cNvSpPr>
          <p:nvPr/>
        </p:nvSpPr>
        <p:spPr>
          <a:xfrm>
            <a:off x="806824" y="3724970"/>
            <a:ext cx="6401554" cy="2098010"/>
          </a:xfrm>
          <a:prstGeom prst="rect">
            <a:avLst/>
          </a:prstGeom>
        </p:spPr>
        <p:txBody>
          <a:bodyPr vert="horz" wrap="square" lIns="0" tIns="0" rIns="0" bIns="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5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ea typeface="+mn-ea"/>
                <a:cs typeface="+mn-cs"/>
              </a:rPr>
              <a:t>Pure component similar to </a:t>
            </a:r>
            <a:r>
              <a:rPr lang="en-US" dirty="0" err="1">
                <a:latin typeface="+mn-lt"/>
                <a:ea typeface="+mn-ea"/>
                <a:cs typeface="+mn-cs"/>
              </a:rPr>
              <a:t>shouldComponentUpdate</a:t>
            </a:r>
            <a:r>
              <a:rPr lang="en-US" dirty="0">
                <a:latin typeface="+mn-lt"/>
                <a:ea typeface="+mn-ea"/>
                <a:cs typeface="+mn-cs"/>
              </a:rPr>
              <a:t>, (if props or state changes but the values compared are the same, no need to </a:t>
            </a:r>
            <a:r>
              <a:rPr lang="en-US" dirty="0" err="1">
                <a:latin typeface="+mn-lt"/>
                <a:ea typeface="+mn-ea"/>
                <a:cs typeface="+mn-cs"/>
              </a:rPr>
              <a:t>rerender</a:t>
            </a:r>
            <a:r>
              <a:rPr lang="en-US" dirty="0">
                <a:latin typeface="+mn-lt"/>
                <a:ea typeface="+mn-ea"/>
                <a:cs typeface="+mn-cs"/>
              </a:rPr>
              <a:t> component, we could implement this using </a:t>
            </a:r>
            <a:r>
              <a:rPr lang="en-US" dirty="0" err="1">
                <a:latin typeface="+mn-lt"/>
                <a:ea typeface="+mn-ea"/>
                <a:cs typeface="+mn-cs"/>
              </a:rPr>
              <a:t>shouldComponentUpdate</a:t>
            </a:r>
            <a:r>
              <a:rPr lang="en-US" dirty="0">
                <a:latin typeface="+mn-lt"/>
                <a:ea typeface="+mn-ea"/>
                <a:cs typeface="+mn-cs"/>
              </a:rPr>
              <a:t>, however if we use </a:t>
            </a:r>
            <a:r>
              <a:rPr lang="en-US" dirty="0" err="1">
                <a:latin typeface="+mn-lt"/>
                <a:ea typeface="+mn-ea"/>
                <a:cs typeface="+mn-cs"/>
              </a:rPr>
              <a:t>React.PureComponent</a:t>
            </a:r>
            <a:r>
              <a:rPr lang="en-US" dirty="0">
                <a:latin typeface="+mn-lt"/>
                <a:ea typeface="+mn-ea"/>
                <a:cs typeface="+mn-cs"/>
              </a:rPr>
              <a:t>, this component has this implemented by default. It only does shallow comparison, but does it check objects and arrays (could be an issue with refs)), pure components only work with class components</a:t>
            </a:r>
          </a:p>
          <a:p>
            <a:r>
              <a:rPr lang="en-US" dirty="0">
                <a:latin typeface="+mn-lt"/>
                <a:ea typeface="+mn-ea"/>
                <a:cs typeface="+mn-cs"/>
              </a:rPr>
              <a:t>However, we can create </a:t>
            </a:r>
            <a:r>
              <a:rPr lang="en-US" dirty="0" err="1">
                <a:latin typeface="+mn-lt"/>
                <a:ea typeface="+mn-ea"/>
                <a:cs typeface="+mn-cs"/>
              </a:rPr>
              <a:t>memoized</a:t>
            </a:r>
            <a:r>
              <a:rPr lang="en-US" dirty="0">
                <a:latin typeface="+mn-lt"/>
                <a:ea typeface="+mn-ea"/>
                <a:cs typeface="+mn-cs"/>
              </a:rPr>
              <a:t> functional components</a:t>
            </a:r>
          </a:p>
        </p:txBody>
      </p:sp>
      <p:sp>
        <p:nvSpPr>
          <p:cNvPr id="14" name="Content Placeholder 3"/>
          <p:cNvSpPr txBox="1">
            <a:spLocks/>
          </p:cNvSpPr>
          <p:nvPr/>
        </p:nvSpPr>
        <p:spPr>
          <a:xfrm>
            <a:off x="806824" y="3235101"/>
            <a:ext cx="6401554" cy="387798"/>
          </a:xfrm>
          <a:prstGeom prst="rect">
            <a:avLst/>
          </a:prstGeom>
        </p:spPr>
        <p:txBody>
          <a:bodyPr vert="horz" lIns="0" tIns="45720" rIns="91440" bIns="45720" rtlCol="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Pure components</a:t>
            </a:r>
          </a:p>
        </p:txBody>
      </p:sp>
    </p:spTree>
    <p:extLst>
      <p:ext uri="{BB962C8B-B14F-4D97-AF65-F5344CB8AC3E}">
        <p14:creationId xmlns:p14="http://schemas.microsoft.com/office/powerpoint/2010/main" val="325010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t>Anonymous functions inside </a:t>
            </a:r>
            <a:r>
              <a:rPr lang="en-GB" dirty="0" err="1"/>
              <a:t>jsx</a:t>
            </a:r>
            <a:endParaRPr lang="en-GB" dirty="0"/>
          </a:p>
          <a:p>
            <a:r>
              <a:rPr lang="en-GB" dirty="0"/>
              <a:t>use memo, use </a:t>
            </a:r>
            <a:r>
              <a:rPr lang="en-GB" dirty="0" err="1"/>
              <a:t>callback</a:t>
            </a:r>
            <a:endParaRPr lang="en-GB" dirty="0"/>
          </a:p>
          <a:p>
            <a:r>
              <a:rPr lang="en-GB" dirty="0" err="1"/>
              <a:t>shouldComponentUpdate</a:t>
            </a:r>
            <a:endParaRPr lang="en-GB" dirty="0"/>
          </a:p>
          <a:p>
            <a:r>
              <a:rPr lang="en-GB" dirty="0" err="1">
                <a:solidFill>
                  <a:srgbClr val="DE411B"/>
                </a:solidFill>
              </a:rPr>
              <a:t>React.memo</a:t>
            </a:r>
            <a:endParaRPr lang="en-GB" dirty="0">
              <a:solidFill>
                <a:srgbClr val="DE411B"/>
              </a:solidFill>
            </a:endParaRPr>
          </a:p>
          <a:p>
            <a:r>
              <a:rPr lang="en-GB" dirty="0" err="1"/>
              <a:t>React.lazy</a:t>
            </a:r>
            <a:endParaRPr lang="en-GB" dirty="0"/>
          </a:p>
          <a:p>
            <a:r>
              <a:rPr lang="en-GB" dirty="0"/>
              <a:t>Context optimisation</a:t>
            </a:r>
          </a:p>
        </p:txBody>
      </p:sp>
    </p:spTree>
    <p:extLst>
      <p:ext uri="{BB962C8B-B14F-4D97-AF65-F5344CB8AC3E}">
        <p14:creationId xmlns:p14="http://schemas.microsoft.com/office/powerpoint/2010/main" val="3427874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b="0" dirty="0">
              <a:solidFill>
                <a:srgbClr val="000000"/>
              </a:solidFill>
              <a:effectLst/>
              <a:latin typeface="Fira Code" pitchFamily="1" charset="0"/>
            </a:endParaRPr>
          </a:p>
        </p:txBody>
      </p:sp>
      <p:pic>
        <p:nvPicPr>
          <p:cNvPr id="10" name="Picture 9">
            <a:extLst>
              <a:ext uri="{FF2B5EF4-FFF2-40B4-BE49-F238E27FC236}">
                <a16:creationId xmlns:a16="http://schemas.microsoft.com/office/drawing/2014/main" id="{DB3967DC-817C-8D9A-B458-1B73794A6815}"/>
              </a:ext>
            </a:extLst>
          </p:cNvPr>
          <p:cNvPicPr>
            <a:picLocks noChangeAspect="1"/>
          </p:cNvPicPr>
          <p:nvPr/>
        </p:nvPicPr>
        <p:blipFill>
          <a:blip r:embed="rId2"/>
          <a:stretch>
            <a:fillRect/>
          </a:stretch>
        </p:blipFill>
        <p:spPr>
          <a:xfrm>
            <a:off x="1059782" y="1523498"/>
            <a:ext cx="9334500" cy="4629150"/>
          </a:xfrm>
          <a:prstGeom prst="rect">
            <a:avLst/>
          </a:prstGeom>
        </p:spPr>
      </p:pic>
    </p:spTree>
    <p:extLst>
      <p:ext uri="{BB962C8B-B14F-4D97-AF65-F5344CB8AC3E}">
        <p14:creationId xmlns:p14="http://schemas.microsoft.com/office/powerpoint/2010/main" val="382698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t>Anonymous functions inside </a:t>
            </a:r>
            <a:r>
              <a:rPr lang="en-GB" dirty="0" err="1"/>
              <a:t>jsx</a:t>
            </a:r>
            <a:endParaRPr lang="en-GB" dirty="0"/>
          </a:p>
          <a:p>
            <a:r>
              <a:rPr lang="en-GB" dirty="0"/>
              <a:t>use memo, use </a:t>
            </a:r>
            <a:r>
              <a:rPr lang="en-GB" dirty="0" err="1"/>
              <a:t>callback</a:t>
            </a:r>
            <a:endParaRPr lang="en-GB" dirty="0"/>
          </a:p>
          <a:p>
            <a:r>
              <a:rPr lang="en-GB" dirty="0" err="1"/>
              <a:t>shouldComponentUpdate</a:t>
            </a:r>
            <a:endParaRPr lang="en-GB" dirty="0"/>
          </a:p>
          <a:p>
            <a:r>
              <a:rPr lang="en-GB" dirty="0" err="1"/>
              <a:t>React.memo</a:t>
            </a:r>
            <a:endParaRPr lang="en-GB" dirty="0"/>
          </a:p>
          <a:p>
            <a:r>
              <a:rPr lang="en-GB" dirty="0" err="1">
                <a:solidFill>
                  <a:srgbClr val="DE411B"/>
                </a:solidFill>
              </a:rPr>
              <a:t>React.lazy</a:t>
            </a:r>
            <a:endParaRPr lang="en-GB" dirty="0">
              <a:solidFill>
                <a:srgbClr val="DE411B"/>
              </a:solidFill>
            </a:endParaRPr>
          </a:p>
          <a:p>
            <a:r>
              <a:rPr lang="en-GB" dirty="0"/>
              <a:t>Context optimisation</a:t>
            </a:r>
          </a:p>
        </p:txBody>
      </p:sp>
    </p:spTree>
    <p:extLst>
      <p:ext uri="{BB962C8B-B14F-4D97-AF65-F5344CB8AC3E}">
        <p14:creationId xmlns:p14="http://schemas.microsoft.com/office/powerpoint/2010/main" val="166908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Lazy</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b="0" dirty="0">
              <a:solidFill>
                <a:srgbClr val="000000"/>
              </a:solidFill>
              <a:effectLst/>
              <a:latin typeface="Fira Code" pitchFamily="1" charset="0"/>
            </a:endParaRPr>
          </a:p>
        </p:txBody>
      </p:sp>
      <p:pic>
        <p:nvPicPr>
          <p:cNvPr id="4" name="Picture 3">
            <a:extLst>
              <a:ext uri="{FF2B5EF4-FFF2-40B4-BE49-F238E27FC236}">
                <a16:creationId xmlns:a16="http://schemas.microsoft.com/office/drawing/2014/main" id="{700FFCEF-1F0F-219E-423A-A983B931438D}"/>
              </a:ext>
            </a:extLst>
          </p:cNvPr>
          <p:cNvPicPr>
            <a:picLocks noChangeAspect="1"/>
          </p:cNvPicPr>
          <p:nvPr/>
        </p:nvPicPr>
        <p:blipFill>
          <a:blip r:embed="rId2"/>
          <a:stretch>
            <a:fillRect/>
          </a:stretch>
        </p:blipFill>
        <p:spPr>
          <a:xfrm>
            <a:off x="826169" y="1798855"/>
            <a:ext cx="8629650" cy="3581400"/>
          </a:xfrm>
          <a:prstGeom prst="rect">
            <a:avLst/>
          </a:prstGeom>
        </p:spPr>
      </p:pic>
    </p:spTree>
    <p:extLst>
      <p:ext uri="{BB962C8B-B14F-4D97-AF65-F5344CB8AC3E}">
        <p14:creationId xmlns:p14="http://schemas.microsoft.com/office/powerpoint/2010/main" val="115641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solidFill>
                  <a:srgbClr val="DE411B"/>
                </a:solidFill>
              </a:rPr>
              <a:t>Reconciliation</a:t>
            </a:r>
          </a:p>
          <a:p>
            <a:r>
              <a:rPr lang="en-GB" dirty="0"/>
              <a:t>Anonymous functions inside </a:t>
            </a:r>
            <a:r>
              <a:rPr lang="en-GB" dirty="0" err="1"/>
              <a:t>jsx</a:t>
            </a:r>
            <a:endParaRPr lang="en-GB" dirty="0"/>
          </a:p>
          <a:p>
            <a:r>
              <a:rPr lang="en-GB" dirty="0"/>
              <a:t>use memo, use </a:t>
            </a:r>
            <a:r>
              <a:rPr lang="en-GB" dirty="0" err="1"/>
              <a:t>callback</a:t>
            </a:r>
            <a:endParaRPr lang="en-GB" dirty="0"/>
          </a:p>
          <a:p>
            <a:r>
              <a:rPr lang="en-GB" dirty="0" err="1"/>
              <a:t>shouldComponentUpdate</a:t>
            </a:r>
            <a:endParaRPr lang="en-GB" dirty="0"/>
          </a:p>
          <a:p>
            <a:r>
              <a:rPr lang="en-GB" dirty="0" err="1"/>
              <a:t>React.memo</a:t>
            </a:r>
            <a:endParaRPr lang="en-GB" dirty="0"/>
          </a:p>
          <a:p>
            <a:r>
              <a:rPr lang="en-GB" dirty="0" err="1"/>
              <a:t>React.lazy</a:t>
            </a:r>
            <a:endParaRPr lang="en-GB" dirty="0"/>
          </a:p>
          <a:p>
            <a:r>
              <a:rPr lang="en-GB" dirty="0"/>
              <a:t>Context optimisation</a:t>
            </a:r>
          </a:p>
          <a:p>
            <a:endParaRPr lang="en-GB" dirty="0"/>
          </a:p>
          <a:p>
            <a:endParaRPr lang="en-GB" dirty="0"/>
          </a:p>
          <a:p>
            <a:endParaRPr lang="en-GB" dirty="0"/>
          </a:p>
        </p:txBody>
      </p:sp>
    </p:spTree>
    <p:extLst>
      <p:ext uri="{BB962C8B-B14F-4D97-AF65-F5344CB8AC3E}">
        <p14:creationId xmlns:p14="http://schemas.microsoft.com/office/powerpoint/2010/main" val="333483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Lazy</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b="0" dirty="0">
              <a:solidFill>
                <a:srgbClr val="000000"/>
              </a:solidFill>
              <a:effectLst/>
              <a:latin typeface="Fira Code" pitchFamily="1" charset="0"/>
            </a:endParaRPr>
          </a:p>
        </p:txBody>
      </p:sp>
      <p:pic>
        <p:nvPicPr>
          <p:cNvPr id="6" name="Picture 5">
            <a:extLst>
              <a:ext uri="{FF2B5EF4-FFF2-40B4-BE49-F238E27FC236}">
                <a16:creationId xmlns:a16="http://schemas.microsoft.com/office/drawing/2014/main" id="{588A0CE4-9252-4B27-804A-2EC7747966FD}"/>
              </a:ext>
            </a:extLst>
          </p:cNvPr>
          <p:cNvPicPr>
            <a:picLocks noChangeAspect="1"/>
          </p:cNvPicPr>
          <p:nvPr/>
        </p:nvPicPr>
        <p:blipFill>
          <a:blip r:embed="rId2"/>
          <a:stretch>
            <a:fillRect/>
          </a:stretch>
        </p:blipFill>
        <p:spPr>
          <a:xfrm>
            <a:off x="826169" y="1460613"/>
            <a:ext cx="9201150" cy="4352925"/>
          </a:xfrm>
          <a:prstGeom prst="rect">
            <a:avLst/>
          </a:prstGeom>
        </p:spPr>
      </p:pic>
    </p:spTree>
    <p:extLst>
      <p:ext uri="{BB962C8B-B14F-4D97-AF65-F5344CB8AC3E}">
        <p14:creationId xmlns:p14="http://schemas.microsoft.com/office/powerpoint/2010/main" val="43241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Lazy</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err="1">
                <a:solidFill>
                  <a:srgbClr val="000000"/>
                </a:solidFill>
                <a:effectLst/>
                <a:latin typeface="Fira Code" pitchFamily="1" charset="0"/>
              </a:rPr>
              <a:t>React.lazy</a:t>
            </a:r>
            <a:r>
              <a:rPr lang="en-US" b="0" dirty="0">
                <a:solidFill>
                  <a:srgbClr val="000000"/>
                </a:solidFill>
                <a:effectLst/>
                <a:latin typeface="Fira Code" pitchFamily="1" charset="0"/>
              </a:rPr>
              <a:t> currently only supports default exports. If the module you want to import uses named exports, you can create an intermediate module that reexports it as the default.</a:t>
            </a:r>
          </a:p>
          <a:p>
            <a:endParaRPr lang="en-US" dirty="0">
              <a:solidFill>
                <a:srgbClr val="000000"/>
              </a:solidFill>
              <a:latin typeface="Fira Code" pitchFamily="1" charset="0"/>
            </a:endParaRPr>
          </a:p>
          <a:p>
            <a:endParaRPr lang="en-US" b="0" dirty="0">
              <a:solidFill>
                <a:srgbClr val="000000"/>
              </a:solidFill>
              <a:effectLst/>
              <a:latin typeface="Fira Code" pitchFamily="1" charset="0"/>
            </a:endParaRPr>
          </a:p>
        </p:txBody>
      </p:sp>
      <p:pic>
        <p:nvPicPr>
          <p:cNvPr id="4" name="Picture 3">
            <a:extLst>
              <a:ext uri="{FF2B5EF4-FFF2-40B4-BE49-F238E27FC236}">
                <a16:creationId xmlns:a16="http://schemas.microsoft.com/office/drawing/2014/main" id="{E5F2C7E0-FE6A-ABDD-EB08-7718AAED34C2}"/>
              </a:ext>
            </a:extLst>
          </p:cNvPr>
          <p:cNvPicPr>
            <a:picLocks noChangeAspect="1"/>
          </p:cNvPicPr>
          <p:nvPr/>
        </p:nvPicPr>
        <p:blipFill>
          <a:blip r:embed="rId2"/>
          <a:stretch>
            <a:fillRect/>
          </a:stretch>
        </p:blipFill>
        <p:spPr>
          <a:xfrm>
            <a:off x="826169" y="2725904"/>
            <a:ext cx="8001000" cy="3267075"/>
          </a:xfrm>
          <a:prstGeom prst="rect">
            <a:avLst/>
          </a:prstGeom>
        </p:spPr>
      </p:pic>
    </p:spTree>
    <p:extLst>
      <p:ext uri="{BB962C8B-B14F-4D97-AF65-F5344CB8AC3E}">
        <p14:creationId xmlns:p14="http://schemas.microsoft.com/office/powerpoint/2010/main" val="148851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t>Anonymous functions inside </a:t>
            </a:r>
            <a:r>
              <a:rPr lang="en-GB" dirty="0" err="1"/>
              <a:t>jsx</a:t>
            </a:r>
            <a:endParaRPr lang="en-GB" dirty="0"/>
          </a:p>
          <a:p>
            <a:r>
              <a:rPr lang="en-GB" dirty="0"/>
              <a:t>use memo, use </a:t>
            </a:r>
            <a:r>
              <a:rPr lang="en-GB" dirty="0" err="1"/>
              <a:t>callback</a:t>
            </a:r>
            <a:endParaRPr lang="en-GB" dirty="0"/>
          </a:p>
          <a:p>
            <a:r>
              <a:rPr lang="en-GB" dirty="0" err="1"/>
              <a:t>shouldComponentUpdate</a:t>
            </a:r>
            <a:endParaRPr lang="en-GB" dirty="0"/>
          </a:p>
          <a:p>
            <a:r>
              <a:rPr lang="en-GB" dirty="0" err="1"/>
              <a:t>React.memo</a:t>
            </a:r>
            <a:endParaRPr lang="en-GB" dirty="0"/>
          </a:p>
          <a:p>
            <a:r>
              <a:rPr lang="en-GB" dirty="0" err="1"/>
              <a:t>React.lazy</a:t>
            </a:r>
            <a:endParaRPr lang="en-GB" dirty="0"/>
          </a:p>
          <a:p>
            <a:r>
              <a:rPr lang="en-GB" dirty="0">
                <a:solidFill>
                  <a:srgbClr val="DE411B"/>
                </a:solidFill>
              </a:rPr>
              <a:t>Context optimisation</a:t>
            </a:r>
          </a:p>
        </p:txBody>
      </p:sp>
    </p:spTree>
    <p:extLst>
      <p:ext uri="{BB962C8B-B14F-4D97-AF65-F5344CB8AC3E}">
        <p14:creationId xmlns:p14="http://schemas.microsoft.com/office/powerpoint/2010/main" val="3172126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optimization</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solidFill>
                <a:srgbClr val="000000"/>
              </a:solidFill>
              <a:effectLst/>
              <a:latin typeface="Fira Code" pitchFamily="1" charset="0"/>
            </a:endParaRPr>
          </a:p>
        </p:txBody>
      </p:sp>
      <p:sp>
        <p:nvSpPr>
          <p:cNvPr id="6" name="TextBox 5">
            <a:extLst>
              <a:ext uri="{FF2B5EF4-FFF2-40B4-BE49-F238E27FC236}">
                <a16:creationId xmlns:a16="http://schemas.microsoft.com/office/drawing/2014/main" id="{899DD45D-E7D5-2901-8A98-8A3270B06AC8}"/>
              </a:ext>
            </a:extLst>
          </p:cNvPr>
          <p:cNvSpPr txBox="1"/>
          <p:nvPr/>
        </p:nvSpPr>
        <p:spPr>
          <a:xfrm>
            <a:off x="737937" y="1988337"/>
            <a:ext cx="10523621" cy="1354217"/>
          </a:xfrm>
          <a:prstGeom prst="rect">
            <a:avLst/>
          </a:prstGeom>
          <a:noFill/>
        </p:spPr>
        <p:txBody>
          <a:bodyPr wrap="square">
            <a:spAutoFit/>
          </a:bodyPr>
          <a:lstStyle/>
          <a:p>
            <a:r>
              <a:rPr lang="en-US" sz="1600" dirty="0"/>
              <a:t>When the parent of </a:t>
            </a:r>
            <a:r>
              <a:rPr lang="en-US" sz="1600" dirty="0" err="1"/>
              <a:t>ContextProvider</a:t>
            </a:r>
            <a:r>
              <a:rPr lang="en-US" sz="1600" dirty="0"/>
              <a:t> re-renders, </a:t>
            </a:r>
            <a:r>
              <a:rPr lang="en-US" sz="1600" dirty="0" err="1"/>
              <a:t>ContextProvider</a:t>
            </a:r>
            <a:r>
              <a:rPr lang="en-US" sz="1600" dirty="0"/>
              <a:t> will re-render too, which will recreate the value, thus changing its reference.</a:t>
            </a:r>
          </a:p>
          <a:p>
            <a:r>
              <a:rPr lang="en-US" sz="1600" dirty="0"/>
              <a:t>Then, React will detect a context value change, and every component consuming our Context will update ! One of solutions is to wrap value of provider with </a:t>
            </a:r>
            <a:r>
              <a:rPr lang="en-US" sz="1600" dirty="0" err="1"/>
              <a:t>useMemo</a:t>
            </a:r>
            <a:endParaRPr lang="en-US" sz="1600" dirty="0"/>
          </a:p>
          <a:p>
            <a:endParaRPr lang="en-US" b="0" dirty="0">
              <a:solidFill>
                <a:srgbClr val="000000"/>
              </a:solidFill>
              <a:effectLst/>
              <a:latin typeface="Fira Code" pitchFamily="1" charset="0"/>
            </a:endParaRPr>
          </a:p>
        </p:txBody>
      </p:sp>
      <p:sp>
        <p:nvSpPr>
          <p:cNvPr id="10" name="TextBox 9">
            <a:extLst>
              <a:ext uri="{FF2B5EF4-FFF2-40B4-BE49-F238E27FC236}">
                <a16:creationId xmlns:a16="http://schemas.microsoft.com/office/drawing/2014/main" id="{2C3CC06C-7581-6C11-9526-82DF8DB92B1E}"/>
              </a:ext>
            </a:extLst>
          </p:cNvPr>
          <p:cNvSpPr txBox="1"/>
          <p:nvPr/>
        </p:nvSpPr>
        <p:spPr>
          <a:xfrm>
            <a:off x="737937" y="3955521"/>
            <a:ext cx="10304873" cy="830997"/>
          </a:xfrm>
          <a:prstGeom prst="rect">
            <a:avLst/>
          </a:prstGeom>
          <a:noFill/>
        </p:spPr>
        <p:txBody>
          <a:bodyPr wrap="square">
            <a:spAutoFit/>
          </a:bodyPr>
          <a:lstStyle/>
          <a:p>
            <a:r>
              <a:rPr lang="en-US" sz="1600" dirty="0"/>
              <a:t>Use separate contexts to avoid the case in which change of one part of the value of context is forcing </a:t>
            </a:r>
            <a:r>
              <a:rPr lang="en-US" sz="1600" dirty="0" err="1"/>
              <a:t>rerendering</a:t>
            </a:r>
            <a:r>
              <a:rPr lang="en-US" sz="1600" dirty="0"/>
              <a:t> of all consumer components. Some components might not use other part of the context value and not need to be </a:t>
            </a:r>
            <a:r>
              <a:rPr lang="en-US" sz="1600" dirty="0" err="1"/>
              <a:t>rerendered</a:t>
            </a:r>
            <a:r>
              <a:rPr lang="en-US" sz="1600" dirty="0"/>
              <a:t>.</a:t>
            </a:r>
          </a:p>
        </p:txBody>
      </p:sp>
    </p:spTree>
    <p:extLst>
      <p:ext uri="{BB962C8B-B14F-4D97-AF65-F5344CB8AC3E}">
        <p14:creationId xmlns:p14="http://schemas.microsoft.com/office/powerpoint/2010/main" val="343910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optimization</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solidFill>
                <a:srgbClr val="000000"/>
              </a:solidFill>
              <a:effectLst/>
              <a:latin typeface="Fira Code" pitchFamily="1" charset="0"/>
            </a:endParaRPr>
          </a:p>
        </p:txBody>
      </p:sp>
      <p:pic>
        <p:nvPicPr>
          <p:cNvPr id="7" name="Picture 6">
            <a:extLst>
              <a:ext uri="{FF2B5EF4-FFF2-40B4-BE49-F238E27FC236}">
                <a16:creationId xmlns:a16="http://schemas.microsoft.com/office/drawing/2014/main" id="{20A2E12A-D068-E305-B23F-A7404A94E17F}"/>
              </a:ext>
            </a:extLst>
          </p:cNvPr>
          <p:cNvPicPr>
            <a:picLocks noChangeAspect="1"/>
          </p:cNvPicPr>
          <p:nvPr/>
        </p:nvPicPr>
        <p:blipFill>
          <a:blip r:embed="rId2"/>
          <a:stretch>
            <a:fillRect/>
          </a:stretch>
        </p:blipFill>
        <p:spPr>
          <a:xfrm>
            <a:off x="826169" y="1467852"/>
            <a:ext cx="8233038" cy="4804611"/>
          </a:xfrm>
          <a:prstGeom prst="rect">
            <a:avLst/>
          </a:prstGeom>
        </p:spPr>
      </p:pic>
    </p:spTree>
    <p:extLst>
      <p:ext uri="{BB962C8B-B14F-4D97-AF65-F5344CB8AC3E}">
        <p14:creationId xmlns:p14="http://schemas.microsoft.com/office/powerpoint/2010/main" val="3310137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optimization</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solidFill>
                <a:srgbClr val="000000"/>
              </a:solidFill>
              <a:effectLst/>
              <a:latin typeface="Fira Code" pitchFamily="1" charset="0"/>
            </a:endParaRPr>
          </a:p>
        </p:txBody>
      </p:sp>
      <p:pic>
        <p:nvPicPr>
          <p:cNvPr id="4" name="Picture 3">
            <a:extLst>
              <a:ext uri="{FF2B5EF4-FFF2-40B4-BE49-F238E27FC236}">
                <a16:creationId xmlns:a16="http://schemas.microsoft.com/office/drawing/2014/main" id="{105925B7-656A-D8F4-8268-AFF010482C8D}"/>
              </a:ext>
            </a:extLst>
          </p:cNvPr>
          <p:cNvPicPr>
            <a:picLocks noChangeAspect="1"/>
          </p:cNvPicPr>
          <p:nvPr/>
        </p:nvPicPr>
        <p:blipFill>
          <a:blip r:embed="rId2"/>
          <a:stretch>
            <a:fillRect/>
          </a:stretch>
        </p:blipFill>
        <p:spPr>
          <a:xfrm>
            <a:off x="826169" y="1471864"/>
            <a:ext cx="8258175" cy="4800599"/>
          </a:xfrm>
          <a:prstGeom prst="rect">
            <a:avLst/>
          </a:prstGeom>
        </p:spPr>
      </p:pic>
    </p:spTree>
    <p:extLst>
      <p:ext uri="{BB962C8B-B14F-4D97-AF65-F5344CB8AC3E}">
        <p14:creationId xmlns:p14="http://schemas.microsoft.com/office/powerpoint/2010/main" val="1748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optimization</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solidFill>
                <a:srgbClr val="000000"/>
              </a:solidFill>
              <a:effectLst/>
              <a:latin typeface="Fira Code" pitchFamily="1" charset="0"/>
            </a:endParaRPr>
          </a:p>
        </p:txBody>
      </p:sp>
      <p:sp>
        <p:nvSpPr>
          <p:cNvPr id="5" name="TextBox 4">
            <a:extLst>
              <a:ext uri="{FF2B5EF4-FFF2-40B4-BE49-F238E27FC236}">
                <a16:creationId xmlns:a16="http://schemas.microsoft.com/office/drawing/2014/main" id="{A17DAD09-5537-0B30-B2D8-D387578A795C}"/>
              </a:ext>
            </a:extLst>
          </p:cNvPr>
          <p:cNvSpPr txBox="1"/>
          <p:nvPr/>
        </p:nvSpPr>
        <p:spPr>
          <a:xfrm>
            <a:off x="4307304" y="2207478"/>
            <a:ext cx="6096000" cy="923330"/>
          </a:xfrm>
          <a:prstGeom prst="rect">
            <a:avLst/>
          </a:prstGeom>
          <a:noFill/>
        </p:spPr>
        <p:txBody>
          <a:bodyPr wrap="square">
            <a:spAutoFit/>
          </a:bodyPr>
          <a:lstStyle/>
          <a:p>
            <a:r>
              <a:rPr lang="en-US" dirty="0"/>
              <a:t>Separate contexts example</a:t>
            </a:r>
          </a:p>
          <a:p>
            <a:endParaRPr lang="en-US" dirty="0"/>
          </a:p>
          <a:p>
            <a:r>
              <a:rPr lang="en-US" dirty="0"/>
              <a:t>Enjoy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19675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Thoughts after investigation</a:t>
            </a:r>
          </a:p>
        </p:txBody>
      </p:sp>
      <p:sp>
        <p:nvSpPr>
          <p:cNvPr id="11" name="Content Placeholder 16">
            <a:extLst>
              <a:ext uri="{FF2B5EF4-FFF2-40B4-BE49-F238E27FC236}">
                <a16:creationId xmlns:a16="http://schemas.microsoft.com/office/drawing/2014/main" id="{0EDECB82-BAC5-AB1E-4544-941205020DC5}"/>
              </a:ext>
            </a:extLst>
          </p:cNvPr>
          <p:cNvSpPr txBox="1">
            <a:spLocks/>
          </p:cNvSpPr>
          <p:nvPr/>
        </p:nvSpPr>
        <p:spPr>
          <a:xfrm>
            <a:off x="826169" y="1798855"/>
            <a:ext cx="10216642" cy="4473608"/>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solidFill>
                <a:srgbClr val="000000"/>
              </a:solidFill>
              <a:effectLst/>
              <a:latin typeface="Fira Code" pitchFamily="1" charset="0"/>
            </a:endParaRPr>
          </a:p>
        </p:txBody>
      </p:sp>
      <p:sp>
        <p:nvSpPr>
          <p:cNvPr id="6" name="TextBox 5">
            <a:extLst>
              <a:ext uri="{FF2B5EF4-FFF2-40B4-BE49-F238E27FC236}">
                <a16:creationId xmlns:a16="http://schemas.microsoft.com/office/drawing/2014/main" id="{8B2F0992-0BA3-8E72-10E2-E489AAE16EE3}"/>
              </a:ext>
            </a:extLst>
          </p:cNvPr>
          <p:cNvSpPr txBox="1"/>
          <p:nvPr/>
        </p:nvSpPr>
        <p:spPr>
          <a:xfrm>
            <a:off x="5438273" y="3666764"/>
            <a:ext cx="6096000" cy="1477328"/>
          </a:xfrm>
          <a:prstGeom prst="rect">
            <a:avLst/>
          </a:prstGeom>
          <a:noFill/>
        </p:spPr>
        <p:txBody>
          <a:bodyPr wrap="square">
            <a:spAutoFit/>
          </a:bodyPr>
          <a:lstStyle/>
          <a:p>
            <a:r>
              <a:rPr lang="en-US" dirty="0">
                <a:cs typeface="Arial" charset="0"/>
              </a:rPr>
              <a:t>React is really fast and adding complexity in the name of performance when performance is good enough is just wasteful of your "complexity budget"</a:t>
            </a:r>
          </a:p>
          <a:p>
            <a:br>
              <a:rPr lang="en-US" dirty="0">
                <a:cs typeface="Arial" charset="0"/>
              </a:rPr>
            </a:br>
            <a:r>
              <a:rPr lang="en-US" dirty="0">
                <a:cs typeface="Arial" charset="0"/>
              </a:rPr>
              <a:t>- Kent C. </a:t>
            </a:r>
            <a:r>
              <a:rPr lang="en-US" dirty="0" err="1">
                <a:cs typeface="Arial" charset="0"/>
              </a:rPr>
              <a:t>Dodds</a:t>
            </a:r>
            <a:endParaRPr lang="en-US" dirty="0">
              <a:cs typeface="Arial" charset="0"/>
            </a:endParaRPr>
          </a:p>
        </p:txBody>
      </p:sp>
    </p:spTree>
    <p:extLst>
      <p:ext uri="{BB962C8B-B14F-4D97-AF65-F5344CB8AC3E}">
        <p14:creationId xmlns:p14="http://schemas.microsoft.com/office/powerpoint/2010/main" val="88710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4" name="Content Placeholder 3"/>
          <p:cNvSpPr>
            <a:spLocks noGrp="1"/>
          </p:cNvSpPr>
          <p:nvPr>
            <p:ph idx="21"/>
          </p:nvPr>
        </p:nvSpPr>
        <p:spPr/>
        <p:txBody>
          <a:bodyPr/>
          <a:lstStyle/>
          <a:p>
            <a:r>
              <a:rPr lang="en-GB" dirty="0" err="1"/>
              <a:t>Dejan</a:t>
            </a:r>
            <a:r>
              <a:rPr lang="en-GB" dirty="0"/>
              <a:t> </a:t>
            </a:r>
            <a:r>
              <a:rPr lang="en-GB" dirty="0" err="1"/>
              <a:t>JOksimovic</a:t>
            </a:r>
            <a:endParaRPr lang="en-GB" dirty="0"/>
          </a:p>
        </p:txBody>
      </p:sp>
      <p:sp>
        <p:nvSpPr>
          <p:cNvPr id="5" name="Content Placeholder 4"/>
          <p:cNvSpPr>
            <a:spLocks noGrp="1"/>
          </p:cNvSpPr>
          <p:nvPr>
            <p:ph idx="22"/>
          </p:nvPr>
        </p:nvSpPr>
        <p:spPr/>
        <p:txBody>
          <a:bodyPr/>
          <a:lstStyle/>
          <a:p>
            <a:r>
              <a:rPr lang="en-GB" dirty="0" err="1"/>
              <a:t>dejan.joksimovic@endava.com</a:t>
            </a:r>
            <a:endParaRPr lang="en-GB" dirty="0"/>
          </a:p>
        </p:txBody>
      </p:sp>
      <p:sp>
        <p:nvSpPr>
          <p:cNvPr id="6" name="Content Placeholder 5"/>
          <p:cNvSpPr>
            <a:spLocks noGrp="1"/>
          </p:cNvSpPr>
          <p:nvPr>
            <p:ph idx="23"/>
          </p:nvPr>
        </p:nvSpPr>
        <p:spPr/>
        <p:txBody>
          <a:bodyPr>
            <a:normAutofit lnSpcReduction="10000"/>
          </a:bodyPr>
          <a:lstStyle/>
          <a:p>
            <a:r>
              <a:rPr lang="en-GB" dirty="0"/>
              <a:t>Frontend developer</a:t>
            </a:r>
          </a:p>
        </p:txBody>
      </p:sp>
    </p:spTree>
    <p:extLst>
      <p:ext uri="{BB962C8B-B14F-4D97-AF65-F5344CB8AC3E}">
        <p14:creationId xmlns:p14="http://schemas.microsoft.com/office/powerpoint/2010/main" val="149093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reconciliation</a:t>
            </a:r>
          </a:p>
        </p:txBody>
      </p:sp>
      <p:sp>
        <p:nvSpPr>
          <p:cNvPr id="13" name="Content Placeholder 12"/>
          <p:cNvSpPr>
            <a:spLocks noGrp="1"/>
          </p:cNvSpPr>
          <p:nvPr>
            <p:ph idx="19"/>
          </p:nvPr>
        </p:nvSpPr>
        <p:spPr>
          <a:xfrm>
            <a:off x="1218690" y="1422249"/>
            <a:ext cx="9831977" cy="424732"/>
          </a:xfrm>
        </p:spPr>
        <p:txBody>
          <a:bodyPr/>
          <a:lstStyle/>
          <a:p>
            <a:r>
              <a:rPr lang="en-US" dirty="0"/>
              <a:t>React reconciliation is a “diffing” algorithm </a:t>
            </a:r>
          </a:p>
        </p:txBody>
      </p:sp>
      <p:sp>
        <p:nvSpPr>
          <p:cNvPr id="17" name="Content Placeholder 16"/>
          <p:cNvSpPr>
            <a:spLocks noGrp="1"/>
          </p:cNvSpPr>
          <p:nvPr>
            <p:ph idx="22"/>
          </p:nvPr>
        </p:nvSpPr>
        <p:spPr>
          <a:xfrm>
            <a:off x="1218690" y="3701756"/>
            <a:ext cx="9831977" cy="2303489"/>
          </a:xfrm>
        </p:spPr>
        <p:txBody>
          <a:bodyPr/>
          <a:lstStyle/>
          <a:p>
            <a:r>
              <a:rPr lang="en-US" dirty="0"/>
              <a:t>This heuristic algorithm is based on following:</a:t>
            </a:r>
          </a:p>
          <a:p>
            <a:r>
              <a:rPr lang="en-US" dirty="0"/>
              <a:t>1. Two elements of different types will produce different trees.</a:t>
            </a:r>
          </a:p>
          <a:p>
            <a:r>
              <a:rPr lang="en-US" dirty="0"/>
              <a:t>2. The developer can hint at which child elements may be stable across different renders with a key prop.</a:t>
            </a:r>
          </a:p>
        </p:txBody>
      </p:sp>
      <p:sp>
        <p:nvSpPr>
          <p:cNvPr id="6" name="Content Placeholder 2">
            <a:extLst>
              <a:ext uri="{FF2B5EF4-FFF2-40B4-BE49-F238E27FC236}">
                <a16:creationId xmlns:a16="http://schemas.microsoft.com/office/drawing/2014/main" id="{95A3254F-EDD3-4246-ADE5-4DA821403D05}"/>
              </a:ext>
            </a:extLst>
          </p:cNvPr>
          <p:cNvSpPr txBox="1">
            <a:spLocks/>
          </p:cNvSpPr>
          <p:nvPr/>
        </p:nvSpPr>
        <p:spPr>
          <a:xfrm>
            <a:off x="1361642" y="2891437"/>
            <a:ext cx="9831977"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Elements of different types</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371090" y="2083342"/>
            <a:ext cx="9831977" cy="120123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https://reactjs.org/docs/reconciliation.html</a:t>
            </a:r>
          </a:p>
        </p:txBody>
      </p:sp>
    </p:spTree>
    <p:extLst>
      <p:ext uri="{BB962C8B-B14F-4D97-AF65-F5344CB8AC3E}">
        <p14:creationId xmlns:p14="http://schemas.microsoft.com/office/powerpoint/2010/main" val="302171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reconciliation</a:t>
            </a:r>
          </a:p>
        </p:txBody>
      </p:sp>
      <p:sp>
        <p:nvSpPr>
          <p:cNvPr id="13" name="Content Placeholder 12"/>
          <p:cNvSpPr>
            <a:spLocks noGrp="1"/>
          </p:cNvSpPr>
          <p:nvPr>
            <p:ph idx="19"/>
          </p:nvPr>
        </p:nvSpPr>
        <p:spPr>
          <a:xfrm>
            <a:off x="1010143" y="3429000"/>
            <a:ext cx="9831977" cy="885371"/>
          </a:xfrm>
        </p:spPr>
        <p:txBody>
          <a:bodyPr/>
          <a:lstStyle/>
          <a:p>
            <a:r>
              <a:rPr lang="en-US" dirty="0"/>
              <a:t>Render method</a:t>
            </a:r>
          </a:p>
          <a:p>
            <a:r>
              <a:rPr lang="en-US" dirty="0"/>
              <a:t> </a:t>
            </a:r>
          </a:p>
        </p:txBody>
      </p:sp>
      <p:sp>
        <p:nvSpPr>
          <p:cNvPr id="17" name="Content Placeholder 16"/>
          <p:cNvSpPr>
            <a:spLocks noGrp="1"/>
          </p:cNvSpPr>
          <p:nvPr>
            <p:ph idx="22"/>
          </p:nvPr>
        </p:nvSpPr>
        <p:spPr>
          <a:xfrm>
            <a:off x="1226711" y="2377525"/>
            <a:ext cx="9831977" cy="1201232"/>
          </a:xfrm>
        </p:spPr>
        <p:txBody>
          <a:bodyPr/>
          <a:lstStyle/>
          <a:p>
            <a:r>
              <a:rPr lang="en-US" b="0" i="0" dirty="0">
                <a:solidFill>
                  <a:srgbClr val="000000"/>
                </a:solidFill>
                <a:effectLst/>
                <a:latin typeface="-apple-system"/>
              </a:rPr>
              <a:t>When comparing two React DOM elements of the same type, React looks at the attributes of both, keeps the same underlying DOM node, and only updates the changed attributes.</a:t>
            </a:r>
            <a:endParaRPr lang="en-US" dirty="0"/>
          </a:p>
        </p:txBody>
      </p:sp>
      <p:sp>
        <p:nvSpPr>
          <p:cNvPr id="6" name="Content Placeholder 2">
            <a:extLst>
              <a:ext uri="{FF2B5EF4-FFF2-40B4-BE49-F238E27FC236}">
                <a16:creationId xmlns:a16="http://schemas.microsoft.com/office/drawing/2014/main" id="{95A3254F-EDD3-4246-ADE5-4DA821403D05}"/>
              </a:ext>
            </a:extLst>
          </p:cNvPr>
          <p:cNvSpPr txBox="1">
            <a:spLocks/>
          </p:cNvSpPr>
          <p:nvPr/>
        </p:nvSpPr>
        <p:spPr>
          <a:xfrm>
            <a:off x="1226711" y="1866607"/>
            <a:ext cx="9831977"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Elements of the same type</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273410" y="3933835"/>
            <a:ext cx="9831977" cy="120123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0000"/>
                </a:solidFill>
                <a:effectLst/>
                <a:latin typeface="-apple-system"/>
              </a:rPr>
              <a:t>When a component updates, the instance stays the same, so that state is maintained across renders. React updates the props of the underlying component instance to match the new element.</a:t>
            </a:r>
          </a:p>
          <a:p>
            <a:r>
              <a:rPr lang="en-US" dirty="0"/>
              <a:t>Next, the render() method is called and the diff algorithm recurses on the previous result and the new result.</a:t>
            </a:r>
          </a:p>
        </p:txBody>
      </p:sp>
    </p:spTree>
    <p:extLst>
      <p:ext uri="{BB962C8B-B14F-4D97-AF65-F5344CB8AC3E}">
        <p14:creationId xmlns:p14="http://schemas.microsoft.com/office/powerpoint/2010/main" val="76137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solidFill>
                  <a:srgbClr val="DE411B"/>
                </a:solidFill>
              </a:rPr>
              <a:t>Anonymous functions inside </a:t>
            </a:r>
            <a:r>
              <a:rPr lang="en-GB" dirty="0" err="1">
                <a:solidFill>
                  <a:srgbClr val="DE411B"/>
                </a:solidFill>
              </a:rPr>
              <a:t>jsx</a:t>
            </a:r>
            <a:endParaRPr lang="en-GB" dirty="0">
              <a:solidFill>
                <a:srgbClr val="DE411B"/>
              </a:solidFill>
            </a:endParaRPr>
          </a:p>
          <a:p>
            <a:r>
              <a:rPr lang="en-GB" dirty="0"/>
              <a:t>use memo, use </a:t>
            </a:r>
            <a:r>
              <a:rPr lang="en-GB" dirty="0" err="1"/>
              <a:t>callback</a:t>
            </a:r>
            <a:endParaRPr lang="en-GB" dirty="0"/>
          </a:p>
          <a:p>
            <a:r>
              <a:rPr lang="en-GB" dirty="0" err="1"/>
              <a:t>shouldComponentUpdate</a:t>
            </a:r>
            <a:endParaRPr lang="en-GB" dirty="0"/>
          </a:p>
          <a:p>
            <a:r>
              <a:rPr lang="en-GB" dirty="0" err="1"/>
              <a:t>React.memo</a:t>
            </a:r>
            <a:endParaRPr lang="en-GB" dirty="0"/>
          </a:p>
          <a:p>
            <a:r>
              <a:rPr lang="en-GB" dirty="0" err="1"/>
              <a:t>React.lazy</a:t>
            </a:r>
            <a:endParaRPr lang="en-GB" dirty="0"/>
          </a:p>
          <a:p>
            <a:r>
              <a:rPr lang="en-GB" dirty="0"/>
              <a:t>Context optimisation</a:t>
            </a:r>
          </a:p>
        </p:txBody>
      </p:sp>
    </p:spTree>
    <p:extLst>
      <p:ext uri="{BB962C8B-B14F-4D97-AF65-F5344CB8AC3E}">
        <p14:creationId xmlns:p14="http://schemas.microsoft.com/office/powerpoint/2010/main" val="325517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Anonymous functions inside </a:t>
            </a:r>
            <a:r>
              <a:rPr lang="en-GB" dirty="0" err="1"/>
              <a:t>jsx</a:t>
            </a:r>
            <a:endParaRPr lang="en-US" dirty="0"/>
          </a:p>
        </p:txBody>
      </p:sp>
      <p:sp>
        <p:nvSpPr>
          <p:cNvPr id="13" name="Content Placeholder 12"/>
          <p:cNvSpPr>
            <a:spLocks noGrp="1"/>
          </p:cNvSpPr>
          <p:nvPr>
            <p:ph idx="19"/>
          </p:nvPr>
        </p:nvSpPr>
        <p:spPr>
          <a:xfrm>
            <a:off x="1218690" y="1405968"/>
            <a:ext cx="9831977" cy="885371"/>
          </a:xfrm>
        </p:spPr>
        <p:txBody>
          <a:bodyPr/>
          <a:lstStyle/>
          <a:p>
            <a:r>
              <a:rPr lang="en-US" dirty="0"/>
              <a:t>problem</a:t>
            </a:r>
          </a:p>
          <a:p>
            <a:r>
              <a:rPr lang="en-US" dirty="0"/>
              <a:t> </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371090" y="1848653"/>
            <a:ext cx="9831977" cy="120123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creates a performance problem for React reconciliation because anonymous function is recreated on every render pass and will thus always trigger a real DOM re-render</a:t>
            </a:r>
          </a:p>
        </p:txBody>
      </p:sp>
      <p:pic>
        <p:nvPicPr>
          <p:cNvPr id="4" name="Picture 3">
            <a:extLst>
              <a:ext uri="{FF2B5EF4-FFF2-40B4-BE49-F238E27FC236}">
                <a16:creationId xmlns:a16="http://schemas.microsoft.com/office/drawing/2014/main" id="{7321F99F-7168-E25E-051F-B4C7AFE69F33}"/>
              </a:ext>
            </a:extLst>
          </p:cNvPr>
          <p:cNvPicPr>
            <a:picLocks noChangeAspect="1"/>
          </p:cNvPicPr>
          <p:nvPr/>
        </p:nvPicPr>
        <p:blipFill>
          <a:blip r:embed="rId2"/>
          <a:stretch>
            <a:fillRect/>
          </a:stretch>
        </p:blipFill>
        <p:spPr>
          <a:xfrm>
            <a:off x="1954586" y="2734024"/>
            <a:ext cx="6848475" cy="3343275"/>
          </a:xfrm>
          <a:prstGeom prst="rect">
            <a:avLst/>
          </a:prstGeom>
        </p:spPr>
      </p:pic>
    </p:spTree>
    <p:extLst>
      <p:ext uri="{BB962C8B-B14F-4D97-AF65-F5344CB8AC3E}">
        <p14:creationId xmlns:p14="http://schemas.microsoft.com/office/powerpoint/2010/main" val="320799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Anonymous functions inside </a:t>
            </a:r>
            <a:r>
              <a:rPr lang="en-GB" dirty="0" err="1"/>
              <a:t>jsx</a:t>
            </a:r>
            <a:endParaRPr lang="en-US" dirty="0"/>
          </a:p>
        </p:txBody>
      </p:sp>
      <p:sp>
        <p:nvSpPr>
          <p:cNvPr id="13" name="Content Placeholder 12"/>
          <p:cNvSpPr>
            <a:spLocks noGrp="1"/>
          </p:cNvSpPr>
          <p:nvPr>
            <p:ph idx="19"/>
          </p:nvPr>
        </p:nvSpPr>
        <p:spPr>
          <a:xfrm>
            <a:off x="1218690" y="1690175"/>
            <a:ext cx="9831977" cy="885371"/>
          </a:xfrm>
        </p:spPr>
        <p:txBody>
          <a:bodyPr/>
          <a:lstStyle/>
          <a:p>
            <a:r>
              <a:rPr lang="en-US" dirty="0"/>
              <a:t>research</a:t>
            </a:r>
          </a:p>
          <a:p>
            <a:r>
              <a:rPr lang="en-US" dirty="0"/>
              <a:t> </a:t>
            </a:r>
          </a:p>
        </p:txBody>
      </p:sp>
      <p:sp>
        <p:nvSpPr>
          <p:cNvPr id="17" name="Content Placeholder 16"/>
          <p:cNvSpPr>
            <a:spLocks noGrp="1"/>
          </p:cNvSpPr>
          <p:nvPr>
            <p:ph idx="22"/>
          </p:nvPr>
        </p:nvSpPr>
        <p:spPr>
          <a:xfrm>
            <a:off x="1218690" y="3344779"/>
            <a:ext cx="9831977" cy="1967841"/>
          </a:xfrm>
        </p:spPr>
        <p:txBody>
          <a:bodyPr/>
          <a:lstStyle/>
          <a:p>
            <a:r>
              <a:rPr lang="en-US" dirty="0">
                <a:solidFill>
                  <a:srgbClr val="000000"/>
                </a:solidFill>
                <a:latin typeface="-apple-system"/>
              </a:rPr>
              <a:t>Conclusion:</a:t>
            </a:r>
          </a:p>
          <a:p>
            <a:r>
              <a:rPr lang="en-US" dirty="0">
                <a:solidFill>
                  <a:srgbClr val="000000"/>
                </a:solidFill>
                <a:latin typeface="-apple-system"/>
              </a:rPr>
              <a:t>I am very comfortable with the statement that</a:t>
            </a:r>
            <a:r>
              <a:rPr lang="en-US" b="1" dirty="0">
                <a:solidFill>
                  <a:srgbClr val="000000"/>
                </a:solidFill>
                <a:latin typeface="-apple-system"/>
              </a:rPr>
              <a:t> inline anonymous functions have a negligible impact on application performance.</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371090" y="2217443"/>
            <a:ext cx="9831977" cy="120123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rgbClr val="000000"/>
                </a:solidFill>
                <a:effectLst/>
                <a:latin typeface="Fira Code" pitchFamily="1" charset="0"/>
              </a:rPr>
              <a:t>https://www.matthewgerstman.com/tech/performance-testing-anonymous-functions/</a:t>
            </a:r>
          </a:p>
          <a:p>
            <a:endParaRPr lang="en-US" dirty="0"/>
          </a:p>
        </p:txBody>
      </p:sp>
    </p:spTree>
    <p:extLst>
      <p:ext uri="{BB962C8B-B14F-4D97-AF65-F5344CB8AC3E}">
        <p14:creationId xmlns:p14="http://schemas.microsoft.com/office/powerpoint/2010/main" val="127963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dirty="0"/>
              <a:t>Reconciliation</a:t>
            </a:r>
          </a:p>
          <a:p>
            <a:r>
              <a:rPr lang="en-GB" dirty="0"/>
              <a:t>Anonymous functions inside </a:t>
            </a:r>
            <a:r>
              <a:rPr lang="en-GB" dirty="0" err="1"/>
              <a:t>jsx</a:t>
            </a:r>
            <a:endParaRPr lang="en-GB" dirty="0"/>
          </a:p>
          <a:p>
            <a:r>
              <a:rPr lang="en-GB" dirty="0">
                <a:solidFill>
                  <a:srgbClr val="DE411B"/>
                </a:solidFill>
              </a:rPr>
              <a:t>use memo, use </a:t>
            </a:r>
            <a:r>
              <a:rPr lang="en-GB" dirty="0" err="1">
                <a:solidFill>
                  <a:srgbClr val="DE411B"/>
                </a:solidFill>
              </a:rPr>
              <a:t>callback</a:t>
            </a:r>
            <a:endParaRPr lang="en-GB" dirty="0">
              <a:solidFill>
                <a:srgbClr val="DE411B"/>
              </a:solidFill>
            </a:endParaRPr>
          </a:p>
          <a:p>
            <a:r>
              <a:rPr lang="en-GB" dirty="0" err="1"/>
              <a:t>shouldComponentUpdate</a:t>
            </a:r>
            <a:endParaRPr lang="en-GB" dirty="0"/>
          </a:p>
          <a:p>
            <a:r>
              <a:rPr lang="en-GB" dirty="0" err="1"/>
              <a:t>React.memo</a:t>
            </a:r>
            <a:endParaRPr lang="en-GB" dirty="0"/>
          </a:p>
          <a:p>
            <a:r>
              <a:rPr lang="en-GB" dirty="0" err="1"/>
              <a:t>React.lazy</a:t>
            </a:r>
            <a:endParaRPr lang="en-GB" dirty="0"/>
          </a:p>
          <a:p>
            <a:r>
              <a:rPr lang="en-GB" dirty="0"/>
              <a:t>Context optimisation</a:t>
            </a:r>
          </a:p>
        </p:txBody>
      </p:sp>
    </p:spTree>
    <p:extLst>
      <p:ext uri="{BB962C8B-B14F-4D97-AF65-F5344CB8AC3E}">
        <p14:creationId xmlns:p14="http://schemas.microsoft.com/office/powerpoint/2010/main" val="249346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memo, use callback</a:t>
            </a:r>
          </a:p>
        </p:txBody>
      </p:sp>
      <p:sp>
        <p:nvSpPr>
          <p:cNvPr id="13" name="Content Placeholder 12"/>
          <p:cNvSpPr>
            <a:spLocks noGrp="1"/>
          </p:cNvSpPr>
          <p:nvPr>
            <p:ph idx="19"/>
          </p:nvPr>
        </p:nvSpPr>
        <p:spPr>
          <a:xfrm>
            <a:off x="1210832" y="1422249"/>
            <a:ext cx="9831977" cy="424732"/>
          </a:xfrm>
        </p:spPr>
        <p:txBody>
          <a:bodyPr/>
          <a:lstStyle/>
          <a:p>
            <a:r>
              <a:rPr lang="en-US" dirty="0"/>
              <a:t>description</a:t>
            </a:r>
          </a:p>
        </p:txBody>
      </p:sp>
      <p:sp>
        <p:nvSpPr>
          <p:cNvPr id="7" name="Content Placeholder 16">
            <a:extLst>
              <a:ext uri="{FF2B5EF4-FFF2-40B4-BE49-F238E27FC236}">
                <a16:creationId xmlns:a16="http://schemas.microsoft.com/office/drawing/2014/main" id="{1FA7EB44-B14D-8A4D-90BE-65FD4AA9F48A}"/>
              </a:ext>
            </a:extLst>
          </p:cNvPr>
          <p:cNvSpPr txBox="1">
            <a:spLocks/>
          </p:cNvSpPr>
          <p:nvPr/>
        </p:nvSpPr>
        <p:spPr>
          <a:xfrm>
            <a:off x="1371090" y="2083341"/>
            <a:ext cx="9831977" cy="1490085"/>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useCallback</a:t>
            </a:r>
            <a:r>
              <a:rPr lang="en-US" dirty="0"/>
              <a:t> gives you referential equality between renders for functions. </a:t>
            </a:r>
            <a:r>
              <a:rPr lang="en-US" dirty="0" err="1"/>
              <a:t>useMemo</a:t>
            </a:r>
            <a:r>
              <a:rPr lang="en-US" dirty="0"/>
              <a:t> gives you referential equality between renders for values.</a:t>
            </a:r>
          </a:p>
          <a:p>
            <a:r>
              <a:rPr lang="en-US" dirty="0" err="1"/>
              <a:t>useCallback</a:t>
            </a:r>
            <a:r>
              <a:rPr lang="en-US" dirty="0"/>
              <a:t> and </a:t>
            </a:r>
            <a:r>
              <a:rPr lang="en-US" dirty="0" err="1"/>
              <a:t>useMemo</a:t>
            </a:r>
            <a:r>
              <a:rPr lang="en-US" dirty="0"/>
              <a:t> both expect a function and an array of dependencies. The difference is that </a:t>
            </a:r>
            <a:r>
              <a:rPr lang="en-US" dirty="0" err="1"/>
              <a:t>useCallback</a:t>
            </a:r>
            <a:r>
              <a:rPr lang="en-US" dirty="0"/>
              <a:t> returns its function when the dependencies change while </a:t>
            </a:r>
            <a:r>
              <a:rPr lang="en-US" dirty="0" err="1"/>
              <a:t>useMemo</a:t>
            </a:r>
            <a:r>
              <a:rPr lang="en-US" dirty="0"/>
              <a:t> calls its function and returns the result.</a:t>
            </a:r>
          </a:p>
        </p:txBody>
      </p:sp>
    </p:spTree>
    <p:extLst>
      <p:ext uri="{BB962C8B-B14F-4D97-AF65-F5344CB8AC3E}">
        <p14:creationId xmlns:p14="http://schemas.microsoft.com/office/powerpoint/2010/main" val="215438331"/>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4" ma:contentTypeDescription="Create a new document." ma:contentTypeScope="" ma:versionID="bc4d860cc0089058792d6da1c38968a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5ffeb872ee5573fa599abbf4d6063fed"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27SRNQJM56W6-168782361-286502</_dlc_DocId>
    <_dlc_DocIdUrl xmlns="9a90466d-298e-42c6-9514-fada4205df45">
      <Url>https://endava.sharepoint.com/Group/SalesAndMarketing/_layouts/15/DocIdRedir.aspx?ID=27SRNQJM56W6-168782361-286502</Url>
      <Description>27SRNQJM56W6-168782361-286502</Description>
    </_dlc_DocIdUrl>
    <DLCPolicyLabelClientValue xmlns="b00bdadb-5151-4b9a-bcb6-794e3648a446" xsi:nil="true"/>
    <DLCPolicyLabelLock xmlns="b00bdadb-5151-4b9a-bcb6-794e3648a446"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0AE830-15A5-444B-9AA5-4036EE5311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17D996-CB82-471C-BBA9-18018677EA6D}">
  <ds:schemaRefs>
    <ds:schemaRef ds:uri="http://schemas.microsoft.com/sharepoint/events"/>
  </ds:schemaRefs>
</ds:datastoreItem>
</file>

<file path=customXml/itemProps3.xml><?xml version="1.0" encoding="utf-8"?>
<ds:datastoreItem xmlns:ds="http://schemas.openxmlformats.org/officeDocument/2006/customXml" ds:itemID="{0DE70423-9FE9-4B65-9BE2-E34FCE1BD5F6}">
  <ds:schemaRefs>
    <ds:schemaRef ds:uri="http://purl.org/dc/terms/"/>
    <ds:schemaRef ds:uri="http://purl.org/dc/dcmitype/"/>
    <ds:schemaRef ds:uri="http://purl.org/dc/elements/1.1/"/>
    <ds:schemaRef ds:uri="http://schemas.microsoft.com/office/2006/documentManagement/types"/>
    <ds:schemaRef ds:uri="http://schemas.microsoft.com/office/2006/metadata/properties"/>
    <ds:schemaRef ds:uri="4e7e4dd7-87a7-44ed-a117-880e36b8a711"/>
    <ds:schemaRef ds:uri="http://schemas.openxmlformats.org/package/2006/metadata/core-properties"/>
    <ds:schemaRef ds:uri="http://schemas.microsoft.com/office/infopath/2007/PartnerControls"/>
    <ds:schemaRef ds:uri="http://www.w3.org/XML/1998/namespace"/>
    <ds:schemaRef ds:uri="9a90466d-298e-42c6-9514-fada4205df45"/>
    <ds:schemaRef ds:uri="b00bdadb-5151-4b9a-bcb6-794e3648a446"/>
  </ds:schemaRefs>
</ds:datastoreItem>
</file>

<file path=customXml/itemProps4.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6083</TotalTime>
  <Words>797</Words>
  <Application>Microsoft Office PowerPoint</Application>
  <PresentationFormat>Widescreen</PresentationFormat>
  <Paragraphs>124</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vt:lpstr>
      <vt:lpstr>Arial</vt:lpstr>
      <vt:lpstr>Arial Narrow</vt:lpstr>
      <vt:lpstr>Arial Narrow Bold</vt:lpstr>
      <vt:lpstr>Calibri</vt:lpstr>
      <vt:lpstr>Fira Code</vt:lpstr>
      <vt:lpstr>Helvetica Neue Light</vt:lpstr>
      <vt:lpstr>Wingdings</vt:lpstr>
      <vt:lpstr>Endava PPT slides</vt:lpstr>
      <vt:lpstr>react optimizations introduction</vt:lpstr>
      <vt:lpstr>agenda</vt:lpstr>
      <vt:lpstr>reconciliation</vt:lpstr>
      <vt:lpstr>reconciliation</vt:lpstr>
      <vt:lpstr>agenda</vt:lpstr>
      <vt:lpstr>Anonymous functions inside jsx</vt:lpstr>
      <vt:lpstr>Anonymous functions inside jsx</vt:lpstr>
      <vt:lpstr>agenda</vt:lpstr>
      <vt:lpstr>use memo, use callback</vt:lpstr>
      <vt:lpstr>use memo, use callback</vt:lpstr>
      <vt:lpstr>use memo, use callback</vt:lpstr>
      <vt:lpstr>use memo, use callback</vt:lpstr>
      <vt:lpstr>use memo, use callback</vt:lpstr>
      <vt:lpstr>agenda</vt:lpstr>
      <vt:lpstr>shouldcomponentupdate</vt:lpstr>
      <vt:lpstr>agenda</vt:lpstr>
      <vt:lpstr>memo</vt:lpstr>
      <vt:lpstr>agenda</vt:lpstr>
      <vt:lpstr>Lazy</vt:lpstr>
      <vt:lpstr>Lazy</vt:lpstr>
      <vt:lpstr>Lazy</vt:lpstr>
      <vt:lpstr>agenda</vt:lpstr>
      <vt:lpstr>Context optimization</vt:lpstr>
      <vt:lpstr>Context optimization</vt:lpstr>
      <vt:lpstr>Context optimization</vt:lpstr>
      <vt:lpstr>Context optimization</vt:lpstr>
      <vt:lpstr>Thoughts after investigation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Dejan Joksimovic</cp:lastModifiedBy>
  <cp:revision>41</cp:revision>
  <cp:lastPrinted>2015-07-09T12:46:33Z</cp:lastPrinted>
  <dcterms:created xsi:type="dcterms:W3CDTF">2017-02-27T09:06:14Z</dcterms:created>
  <dcterms:modified xsi:type="dcterms:W3CDTF">2022-05-06T13:09:58Z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0fa16cee-d055-4cfb-a04f-da5a647cef96</vt:lpwstr>
  </property>
  <property fmtid="{D5CDD505-2E9C-101B-9397-08002B2CF9AE}" pid="4" name="TaskStatus">
    <vt:lpwstr>Not Started</vt:lpwstr>
  </property>
  <property fmtid="{D5CDD505-2E9C-101B-9397-08002B2CF9AE}" pid="5" name="_dlc_policyId">
    <vt:lpwstr/>
  </property>
  <property fmtid="{D5CDD505-2E9C-101B-9397-08002B2CF9AE}" pid="6" name="StartDate">
    <vt:lpwstr>2019-09-13T08:00:22Z</vt:lpwstr>
  </property>
  <property fmtid="{D5CDD505-2E9C-101B-9397-08002B2CF9AE}" pid="7" name="ItemRetentionFormula">
    <vt:lpwstr/>
  </property>
  <property fmtid="{D5CDD505-2E9C-101B-9397-08002B2CF9AE}" pid="8" name="Priority">
    <vt:lpwstr>(2) Normal</vt:lpwstr>
  </property>
</Properties>
</file>